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9144000"/>
  <p:notesSz cx="6858000" cy="9144000"/>
  <p:embeddedFontLst>
    <p:embeddedFont>
      <p:font typeface="Merriweather Sans"/>
      <p:regular r:id="rId18"/>
      <p:bold r:id="rId19"/>
      <p:italic r:id="rId20"/>
      <p:boldItalic r:id="rId21"/>
    </p:embeddedFont>
    <p:embeddedFont>
      <p:font typeface="Candara"/>
      <p:regular r:id="rId22"/>
      <p:bold r:id="rId23"/>
      <p:italic r:id="rId24"/>
      <p:boldItalic r:id="rId25"/>
    </p:embeddedFont>
    <p:embeddedFont>
      <p:font typeface="Open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0" roundtripDataSignature="AMtx7mhbOGpadbeu1D3RFdP+gjv4qX78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erriweatherSans-italic.fntdata"/><Relationship Id="rId22" Type="http://schemas.openxmlformats.org/officeDocument/2006/relationships/font" Target="fonts/Candara-regular.fntdata"/><Relationship Id="rId21" Type="http://schemas.openxmlformats.org/officeDocument/2006/relationships/font" Target="fonts/MerriweatherSans-boldItalic.fntdata"/><Relationship Id="rId24" Type="http://schemas.openxmlformats.org/officeDocument/2006/relationships/font" Target="fonts/Candara-italic.fntdata"/><Relationship Id="rId23" Type="http://schemas.openxmlformats.org/officeDocument/2006/relationships/font" Target="fonts/Candara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regular.fntdata"/><Relationship Id="rId25" Type="http://schemas.openxmlformats.org/officeDocument/2006/relationships/font" Target="fonts/Candara-boldItalic.fntdata"/><Relationship Id="rId28" Type="http://schemas.openxmlformats.org/officeDocument/2006/relationships/font" Target="fonts/OpenSans-italic.fntdata"/><Relationship Id="rId27" Type="http://schemas.openxmlformats.org/officeDocument/2006/relationships/font" Target="fonts/Open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erriweatherSans-bold.fntdata"/><Relationship Id="rId18" Type="http://schemas.openxmlformats.org/officeDocument/2006/relationships/font" Target="fonts/MerriweatherSa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3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2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1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>
  <p:cSld name="Encabezado de sección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rtada.jpg" id="16" name="Google Shape;1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00575" y="0"/>
            <a:ext cx="454342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7" name="Google Shape;1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5129" y="2294863"/>
            <a:ext cx="4720458" cy="1057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En blanco">
  <p:cSld name="1_En blanco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63" name="Google Shape;63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.jpg" id="64" name="Google Shape;6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Sólo el título">
  <p:cSld name="3_Sólo el título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66" name="Google Shape;66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67" name="Google Shape;6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2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24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D11D8B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24"/>
          <p:cNvSpPr/>
          <p:nvPr/>
        </p:nvSpPr>
        <p:spPr>
          <a:xfrm>
            <a:off x="4118422" y="297797"/>
            <a:ext cx="1156138" cy="166414"/>
          </a:xfrm>
          <a:prstGeom prst="rect">
            <a:avLst/>
          </a:prstGeom>
          <a:solidFill>
            <a:srgbClr val="D11D8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4"/>
          <p:cNvSpPr/>
          <p:nvPr/>
        </p:nvSpPr>
        <p:spPr>
          <a:xfrm>
            <a:off x="5264866" y="297797"/>
            <a:ext cx="1156138" cy="166414"/>
          </a:xfrm>
          <a:prstGeom prst="rect">
            <a:avLst/>
          </a:prstGeom>
          <a:solidFill>
            <a:srgbClr val="CD4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24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C63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24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C984B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En blanco">
  <p:cSld name="2_En blanco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76" name="Google Shape;76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.jpg" id="77" name="Google Shape;7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Sólo el título">
  <p:cSld name="4_Sólo el título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79" name="Google Shape;7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80" name="Google Shape;8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26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C114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26"/>
          <p:cNvSpPr/>
          <p:nvPr/>
        </p:nvSpPr>
        <p:spPr>
          <a:xfrm>
            <a:off x="4099034" y="297797"/>
            <a:ext cx="1156138" cy="166414"/>
          </a:xfrm>
          <a:prstGeom prst="rect">
            <a:avLst/>
          </a:prstGeom>
          <a:solidFill>
            <a:srgbClr val="A9C11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26"/>
          <p:cNvSpPr/>
          <p:nvPr/>
        </p:nvSpPr>
        <p:spPr>
          <a:xfrm>
            <a:off x="5255172" y="297797"/>
            <a:ext cx="1156138" cy="166414"/>
          </a:xfrm>
          <a:prstGeom prst="rect">
            <a:avLst/>
          </a:prstGeom>
          <a:solidFill>
            <a:srgbClr val="D2DE7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26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E9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26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F0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En blanco">
  <p:cSld name="3_En blanco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89" name="Google Shape;89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.jpg" id="90" name="Google Shape;9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Sólo el título">
  <p:cSld name="5_Sólo el título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92" name="Google Shape;92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93" name="Google Shape;9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28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7516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8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75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8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B6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8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BCC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8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CDE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En blanco">
  <p:cSld name="4_En blanco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02" name="Google Shape;102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6.jpg" id="103" name="Google Shape;10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Sólo el título">
  <p:cSld name="6_Sólo el título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05" name="Google Shape;105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06" name="Google Shape;10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30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0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30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30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0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En blanco">
  <p:cSld name="5_En blanco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15" name="Google Shape;11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7.jpg" id="116" name="Google Shape;11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Sólo el título">
  <p:cSld name="7_Sólo el título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18" name="Google Shape;118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19" name="Google Shape;11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3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32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1209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32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A9120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32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D183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32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A8A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32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C7C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ólo el título">
  <p:cSld name="Sólo el título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20" name="Google Shape;20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.jpg" id="21" name="Google Shape;2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>
  <p:cSld name="Título y texto vertical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28" name="Google Shape;128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4.jpg" id="129" name="Google Shape;12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_Sólo el título">
  <p:cSld name="8_Sólo el título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31" name="Google Shape;131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32" name="Google Shape;13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34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34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34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34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34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>
  <p:cSld name="Título vertical y texto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41" name="Google Shape;141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5.jpg" id="142" name="Google Shape;14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_Sólo el título">
  <p:cSld name="9_Sólo el título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44" name="Google Shape;144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45" name="Google Shape;14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36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665C52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36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665C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36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AEA9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36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6C3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36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9D8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Sólo el título">
  <p:cSld name="1_Sólo el título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23" name="Google Shape;2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6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6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16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6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16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.jpg" id="29" name="Google Shape;2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type="title">
  <p:cSld name="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logo.jpg" id="37" name="Google Shape;3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>
  <p:cSld name="Dos objeto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 institucional-actualizado[1].jpg" id="45" name="Google Shape;4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043416" cy="67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>
  <p:cSld name="Comparació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0"/>
          <p:cNvSpPr/>
          <p:nvPr/>
        </p:nvSpPr>
        <p:spPr>
          <a:xfrm>
            <a:off x="1748454" y="-27988"/>
            <a:ext cx="173111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>
                <a:solidFill>
                  <a:srgbClr val="2871B4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50" name="Google Shape;50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.jpg" id="51" name="Google Shape;5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Sólo el título">
  <p:cSld name="2_Sólo el título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53" name="Google Shape;53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54" name="Google Shape;5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22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32A3CE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22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32A3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2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45ACC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2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2B2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2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83BBC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"/>
          <p:cNvSpPr/>
          <p:nvPr/>
        </p:nvSpPr>
        <p:spPr>
          <a:xfrm>
            <a:off x="848096" y="4196478"/>
            <a:ext cx="27493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800" u="none" cap="none" strike="noStrike">
                <a:solidFill>
                  <a:srgbClr val="F9B71A"/>
                </a:solidFill>
                <a:latin typeface="Candara"/>
                <a:ea typeface="Candara"/>
                <a:cs typeface="Candara"/>
                <a:sym typeface="Candara"/>
              </a:rPr>
              <a:t>BDY7101</a:t>
            </a:r>
            <a:endParaRPr/>
          </a:p>
        </p:txBody>
      </p:sp>
      <p:sp>
        <p:nvSpPr>
          <p:cNvPr id="157" name="Google Shape;157;p1"/>
          <p:cNvSpPr/>
          <p:nvPr/>
        </p:nvSpPr>
        <p:spPr>
          <a:xfrm>
            <a:off x="873904" y="3694012"/>
            <a:ext cx="272349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800" u="none" cap="none" strike="noStrike">
                <a:solidFill>
                  <a:srgbClr val="0A253E"/>
                </a:solidFill>
                <a:latin typeface="Candara"/>
                <a:ea typeface="Candara"/>
                <a:cs typeface="Candara"/>
                <a:sym typeface="Candara"/>
              </a:rPr>
              <a:t>Big Data</a:t>
            </a:r>
            <a:endParaRPr/>
          </a:p>
        </p:txBody>
      </p:sp>
      <p:pic>
        <p:nvPicPr>
          <p:cNvPr id="158" name="Google Shape;15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00" y="2297121"/>
            <a:ext cx="6616700" cy="1107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"/>
          <p:cNvSpPr txBox="1"/>
          <p:nvPr/>
        </p:nvSpPr>
        <p:spPr>
          <a:xfrm>
            <a:off x="4707924" y="543034"/>
            <a:ext cx="37091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Introducción a Machine Learning</a:t>
            </a:r>
            <a:endParaRPr/>
          </a:p>
        </p:txBody>
      </p:sp>
      <p:sp>
        <p:nvSpPr>
          <p:cNvPr id="220" name="Google Shape;220;p10"/>
          <p:cNvSpPr/>
          <p:nvPr/>
        </p:nvSpPr>
        <p:spPr>
          <a:xfrm>
            <a:off x="556054" y="1196188"/>
            <a:ext cx="8130746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es Machine Learning?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Existen tres categorías de técnicas de aprendizaje automático, estas son: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Filtrado Colaborativo (Sistema de Recomendaciones)</a:t>
            </a:r>
            <a:b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Clustering</a:t>
            </a:r>
            <a:b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Clasificación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2684" y="3583858"/>
            <a:ext cx="4937486" cy="238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1"/>
          <p:cNvSpPr txBox="1"/>
          <p:nvPr/>
        </p:nvSpPr>
        <p:spPr>
          <a:xfrm>
            <a:off x="4707924" y="543034"/>
            <a:ext cx="37091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Introducción a Machine Learning</a:t>
            </a:r>
            <a:endParaRPr/>
          </a:p>
        </p:txBody>
      </p:sp>
      <p:sp>
        <p:nvSpPr>
          <p:cNvPr id="227" name="Google Shape;227;p11"/>
          <p:cNvSpPr/>
          <p:nvPr/>
        </p:nvSpPr>
        <p:spPr>
          <a:xfrm>
            <a:off x="556054" y="1196188"/>
            <a:ext cx="8130746" cy="4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Relación de Algoritmos y Volumen de Datos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Hay muchos algoritmos para cada tipo de aprendizaje automático.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hay un algoritmo "mejor" en general.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Cada algoritmo tiene ventajas y limitaciones.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elección del algoritmo a menudo se relaciona con el volumen de datos.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Alguna escala mejor que otras.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mayoría de los algoritmos ofrecen mejores resultados a medida que aumenta el volumen.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Mejor enfoque = algoritmo simple + muchos datos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F7CA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 es una excelente plataforma para el aprendizaje automático en grandes conjuntos de datos.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Cálculos resilientes, iterativos y paralelos sobre conjuntos de datos distribuidos.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2"/>
          <p:cNvSpPr txBox="1"/>
          <p:nvPr/>
        </p:nvSpPr>
        <p:spPr>
          <a:xfrm>
            <a:off x="4707924" y="543034"/>
            <a:ext cx="37091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Introducción a Machine Learning</a:t>
            </a:r>
            <a:endParaRPr/>
          </a:p>
        </p:txBody>
      </p:sp>
      <p:sp>
        <p:nvSpPr>
          <p:cNvPr id="233" name="Google Shape;233;p12"/>
          <p:cNvSpPr/>
          <p:nvPr/>
        </p:nvSpPr>
        <p:spPr>
          <a:xfrm>
            <a:off x="556054" y="1196188"/>
            <a:ext cx="8130746" cy="2400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Puntos Esenciales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algoritmos de machine learning "aprenden" según los datos proporcionados.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Filtrado colaborativo recomienda artículos.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agrupación descubre cómo agrupar un conjunto de elementos en subconjuntos.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clasificación es aprendizaje supervisado que puede identificar los tipos de elementos.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Más datos suelen ser preferibles a un mejor algoritmo.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"/>
          <p:cNvSpPr/>
          <p:nvPr/>
        </p:nvSpPr>
        <p:spPr>
          <a:xfrm>
            <a:off x="873904" y="2829580"/>
            <a:ext cx="3207613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Introducción a Machine Learning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4707924" y="543034"/>
            <a:ext cx="37091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Introducción a Machine Learning</a:t>
            </a:r>
            <a:endParaRPr/>
          </a:p>
        </p:txBody>
      </p:sp>
      <p:sp>
        <p:nvSpPr>
          <p:cNvPr id="169" name="Google Shape;169;p3"/>
          <p:cNvSpPr/>
          <p:nvPr/>
        </p:nvSpPr>
        <p:spPr>
          <a:xfrm>
            <a:off x="556054" y="1196188"/>
            <a:ext cx="8130746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Visión General</a:t>
            </a:r>
            <a:b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esta clase aprenderás:</a:t>
            </a:r>
            <a:b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Qué es el machine learning.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Cuáles son las tres técnicas comunes de machine learning.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Cómo se aplican comúnmente estas técnicas en la industria.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4594" y="3042847"/>
            <a:ext cx="7546660" cy="3108123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4"/>
          <p:cNvSpPr txBox="1"/>
          <p:nvPr/>
        </p:nvSpPr>
        <p:spPr>
          <a:xfrm>
            <a:off x="4707924" y="543034"/>
            <a:ext cx="37091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Introducción a Machine Learning</a:t>
            </a:r>
            <a:endParaRPr/>
          </a:p>
        </p:txBody>
      </p:sp>
      <p:sp>
        <p:nvSpPr>
          <p:cNvPr id="176" name="Google Shape;176;p4"/>
          <p:cNvSpPr/>
          <p:nvPr/>
        </p:nvSpPr>
        <p:spPr>
          <a:xfrm>
            <a:off x="556054" y="1196188"/>
            <a:ext cx="8130746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Fundamentos de la Programación Informática</a:t>
            </a:r>
            <a:b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Consideremos cómo funciona un programa típico.</a:t>
            </a:r>
            <a:b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Lógica condicional codificada.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Reacciones predefinidas cuando se cumple esas condiciones.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"/>
          <p:cNvSpPr txBox="1"/>
          <p:nvPr/>
        </p:nvSpPr>
        <p:spPr>
          <a:xfrm>
            <a:off x="4707924" y="543034"/>
            <a:ext cx="37091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Introducción a Machine Learning</a:t>
            </a:r>
            <a:endParaRPr/>
          </a:p>
        </p:txBody>
      </p:sp>
      <p:sp>
        <p:nvSpPr>
          <p:cNvPr id="182" name="Google Shape;182;p5"/>
          <p:cNvSpPr/>
          <p:nvPr/>
        </p:nvSpPr>
        <p:spPr>
          <a:xfrm>
            <a:off x="556054" y="1196188"/>
            <a:ext cx="813074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Fundamentos de la Programación Informática</a:t>
            </a:r>
            <a:b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programador debe considerar todas las posibilidades en la etapa de diseño.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técnica alternativa es hacer que las computadoras aprendan qué hacer.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5590" y="2914203"/>
            <a:ext cx="5164667" cy="309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"/>
          <p:cNvSpPr txBox="1"/>
          <p:nvPr/>
        </p:nvSpPr>
        <p:spPr>
          <a:xfrm>
            <a:off x="4707924" y="543034"/>
            <a:ext cx="37091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Introducción a Machine Learning</a:t>
            </a:r>
            <a:endParaRPr/>
          </a:p>
        </p:txBody>
      </p:sp>
      <p:pic>
        <p:nvPicPr>
          <p:cNvPr descr="page3image21478640" id="189" name="Google Shape;18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590" y="2730843"/>
            <a:ext cx="7236982" cy="219144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6"/>
          <p:cNvSpPr/>
          <p:nvPr/>
        </p:nvSpPr>
        <p:spPr>
          <a:xfrm>
            <a:off x="556054" y="1196188"/>
            <a:ext cx="813074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Inteligencia Biológica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7"/>
          <p:cNvSpPr txBox="1"/>
          <p:nvPr/>
        </p:nvSpPr>
        <p:spPr>
          <a:xfrm>
            <a:off x="4707924" y="543034"/>
            <a:ext cx="37091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Introducción a Machine Learning</a:t>
            </a:r>
            <a:endParaRPr/>
          </a:p>
        </p:txBody>
      </p:sp>
      <p:pic>
        <p:nvPicPr>
          <p:cNvPr descr="page4image21325568" id="196" name="Google Shape;19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248" y="2908876"/>
            <a:ext cx="7695856" cy="210316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7"/>
          <p:cNvSpPr/>
          <p:nvPr/>
        </p:nvSpPr>
        <p:spPr>
          <a:xfrm>
            <a:off x="556054" y="1196188"/>
            <a:ext cx="813074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Inteligencia Artificial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8"/>
          <p:cNvSpPr txBox="1"/>
          <p:nvPr/>
        </p:nvSpPr>
        <p:spPr>
          <a:xfrm>
            <a:off x="4707924" y="543034"/>
            <a:ext cx="37091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Introducción a Machine Learning</a:t>
            </a:r>
            <a:endParaRPr/>
          </a:p>
        </p:txBody>
      </p:sp>
      <p:sp>
        <p:nvSpPr>
          <p:cNvPr id="203" name="Google Shape;203;p8"/>
          <p:cNvSpPr/>
          <p:nvPr/>
        </p:nvSpPr>
        <p:spPr>
          <a:xfrm>
            <a:off x="556054" y="1196188"/>
            <a:ext cx="8130746" cy="40626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es Machine Learning?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 o Aprendizaje Automático es un campo dentro de la Inteligencia Artificial (AI).</a:t>
            </a:r>
            <a:b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AI: “Es la ciencia y la ingeniería de hacer máquinas inteligentes.”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 se enfoca en la adquisición automatizada de conocimiento.</a:t>
            </a:r>
            <a:b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Principalmente a través del diseño e implementación de algoritmos: estos algoritmos requieren datos empíricos como entrada.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algoritmos de Machine Learning "aprenden" de los datos y, a menudo, producen un modelo predictivo como resultado.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modelo se puede utilizar para hacer predicciones a medida que llegan nuevos datos.</a:t>
            </a:r>
            <a:endParaRPr/>
          </a:p>
        </p:txBody>
      </p:sp>
      <p:pic>
        <p:nvPicPr>
          <p:cNvPr id="204" name="Google Shape;20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1868" y="5140866"/>
            <a:ext cx="3064932" cy="1634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"/>
          <p:cNvSpPr txBox="1"/>
          <p:nvPr/>
        </p:nvSpPr>
        <p:spPr>
          <a:xfrm>
            <a:off x="4707924" y="543034"/>
            <a:ext cx="37091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Introducción a Machine Learning</a:t>
            </a:r>
            <a:endParaRPr/>
          </a:p>
        </p:txBody>
      </p:sp>
      <p:sp>
        <p:nvSpPr>
          <p:cNvPr id="211" name="Google Shape;211;p9"/>
          <p:cNvSpPr/>
          <p:nvPr/>
        </p:nvSpPr>
        <p:spPr>
          <a:xfrm>
            <a:off x="556054" y="1196188"/>
            <a:ext cx="8130746" cy="2123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es Machine Learning?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ejemplo, considere un modelo predictivo basado en clientes de tarjetas de crédito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 de compilación con datos sobre clientes que no cumplieron o no pagaron sus deudas.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modelo se puede usar para predecir si los nuevos clientes pagaran sus deudas.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Google Shape;21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0623" y="3694598"/>
            <a:ext cx="2088263" cy="2123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1010" y="4192656"/>
            <a:ext cx="1625600" cy="16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6054" y="3359791"/>
            <a:ext cx="2628711" cy="2628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2014-04-29T13:43:09Z</dcterms:created>
  <dc:creator>Macarena Trujillo V.</dc:creator>
</cp:coreProperties>
</file>